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 Semi Bold"/>
      <p:regular r:id="rId17"/>
    </p:embeddedFont>
    <p:embeddedFont>
      <p:font typeface="Crimson Pro Semi Bold"/>
      <p:regular r:id="rId18"/>
    </p:embeddedFont>
    <p:embeddedFont>
      <p:font typeface="Crimson Pro Semi Bold"/>
      <p:regular r:id="rId19"/>
    </p:embeddedFont>
    <p:embeddedFont>
      <p:font typeface="Crimson Pro Semi Bold"/>
      <p:regular r:id="rId20"/>
    </p:embeddedFont>
    <p:embeddedFont>
      <p:font typeface="Heebo"/>
      <p:regular r:id="rId21"/>
    </p:embeddedFont>
    <p:embeddedFont>
      <p:font typeface="Heeb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svg"/><Relationship Id="rId16" Type="http://schemas.openxmlformats.org/officeDocument/2006/relationships/slideLayout" Target="../slideLayouts/slideLayout11.xml"/><Relationship Id="rId1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MultiCapCLIP-SAB: Enhanced Visual-Language Grounding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Presented by Saliyah Alotaibi, Supervised by Dr. Muzammil Behzad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8562"/>
            <a:ext cx="62678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Conclusion &amp; Future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409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MultiCapCLIP-SAB enhances zero-shot multilingual image captioning through a Supervised Attention Bridge.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197418" y="3138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Expand Training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629263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Utilize full MSCOCO dataset for richer supervision signals.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4585" y="4154448"/>
            <a:ext cx="318968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97628" y="26590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Multilingual Data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597628" y="3149441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Incorporate multilingual caption data for cross-lingual transfer.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8797" y="3727371"/>
            <a:ext cx="318968" cy="3189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51256" y="4215408"/>
            <a:ext cx="30846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Architectural Refinements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0051256" y="4705826"/>
            <a:ext cx="37853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Investigate deeper attention architectures and alternative mechanisms.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31041" y="4845368"/>
            <a:ext cx="318968" cy="31896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597628" y="6134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Explicit Grounding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597628" y="6625114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 objectives beyond cross-entropy loss for finer granularity.</a:t>
            </a:r>
            <a:endParaRPr lang="en-US" sz="17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18797" y="5963364"/>
            <a:ext cx="318968" cy="318968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2197418" y="5654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Broader Applications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93790" y="6145292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Apply supervised bridging to other vision-language tasks.</a:t>
            </a:r>
            <a:endParaRPr lang="en-US" sz="1750" dirty="0"/>
          </a:p>
        </p:txBody>
      </p:sp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4585" y="5536287"/>
            <a:ext cx="318968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97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Challenge: Bridging Vision and Language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774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Recent vision-language models like CLIP align images and text well in zero-shot settings. MultiCapCLIP uses CLIP's visual encoder with an mBART decoder for caption generation.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21311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49710" y="382131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7" name="Text 4"/>
          <p:cNvSpPr/>
          <p:nvPr/>
        </p:nvSpPr>
        <p:spPr>
          <a:xfrm>
            <a:off x="6628924" y="40786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Limited Grounding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628924" y="4569023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Original MultiCapCLIP uses a simple linear projection, limiting detailed patch-level grounding.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778937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49710" y="5778937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11" name="Text 8"/>
          <p:cNvSpPr/>
          <p:nvPr/>
        </p:nvSpPr>
        <p:spPr>
          <a:xfrm>
            <a:off x="6628924" y="60362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Weakened Attention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28924" y="6526649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linear bridge weakens the decoder's attention, leading to less precise captions.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775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38" y="3309580"/>
            <a:ext cx="673977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Introducing MultiCapCLIP-SAB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1638" y="4263152"/>
            <a:ext cx="131871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 introduce MultiCapCLIP-SAB, an improved architecture that replaces the linear bridge with a Supervised Attention Bridge (SAB).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1638" y="4825008"/>
            <a:ext cx="4258270" cy="2672477"/>
          </a:xfrm>
          <a:prstGeom prst="roundRect">
            <a:avLst>
              <a:gd name="adj" fmla="val 1157"/>
            </a:avLst>
          </a:prstGeom>
          <a:solidFill>
            <a:srgbClr val="F2EEEE"/>
          </a:solidFill>
          <a:ln/>
        </p:spPr>
      </p:sp>
      <p:sp>
        <p:nvSpPr>
          <p:cNvPr id="6" name="Shape 3"/>
          <p:cNvSpPr/>
          <p:nvPr/>
        </p:nvSpPr>
        <p:spPr>
          <a:xfrm>
            <a:off x="927735" y="5031105"/>
            <a:ext cx="618530" cy="618530"/>
          </a:xfrm>
          <a:prstGeom prst="roundRect">
            <a:avLst>
              <a:gd name="adj" fmla="val 14781960"/>
            </a:avLst>
          </a:prstGeom>
          <a:solidFill>
            <a:srgbClr val="2150FE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756" y="5201126"/>
            <a:ext cx="278368" cy="2783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27735" y="5855732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Compact Transformer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27735" y="6301621"/>
            <a:ext cx="3846076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SAB is a compact multi-layer transformer encoder with learnable query tokens.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186005" y="4825008"/>
            <a:ext cx="4258270" cy="2672477"/>
          </a:xfrm>
          <a:prstGeom prst="roundRect">
            <a:avLst>
              <a:gd name="adj" fmla="val 1157"/>
            </a:avLst>
          </a:prstGeom>
          <a:solidFill>
            <a:srgbClr val="F2EEEE"/>
          </a:solidFill>
          <a:ln/>
        </p:spPr>
      </p:sp>
      <p:sp>
        <p:nvSpPr>
          <p:cNvPr id="11" name="Shape 7"/>
          <p:cNvSpPr/>
          <p:nvPr/>
        </p:nvSpPr>
        <p:spPr>
          <a:xfrm>
            <a:off x="5392103" y="5031105"/>
            <a:ext cx="618530" cy="618530"/>
          </a:xfrm>
          <a:prstGeom prst="roundRect">
            <a:avLst>
              <a:gd name="adj" fmla="val 14781960"/>
            </a:avLst>
          </a:prstGeom>
          <a:solidFill>
            <a:srgbClr val="2150FE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2124" y="5201126"/>
            <a:ext cx="278368" cy="27836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392103" y="5855732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Richer Representations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5392103" y="6301621"/>
            <a:ext cx="3846076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Creates more meaningful intermediate representations for better visual-text alignment.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9650373" y="4825008"/>
            <a:ext cx="4258270" cy="2672477"/>
          </a:xfrm>
          <a:prstGeom prst="roundRect">
            <a:avLst>
              <a:gd name="adj" fmla="val 1157"/>
            </a:avLst>
          </a:prstGeom>
          <a:solidFill>
            <a:srgbClr val="F2EEEE"/>
          </a:solidFill>
          <a:ln/>
        </p:spPr>
      </p:sp>
      <p:sp>
        <p:nvSpPr>
          <p:cNvPr id="16" name="Shape 11"/>
          <p:cNvSpPr/>
          <p:nvPr/>
        </p:nvSpPr>
        <p:spPr>
          <a:xfrm>
            <a:off x="9856470" y="5031105"/>
            <a:ext cx="618530" cy="618530"/>
          </a:xfrm>
          <a:prstGeom prst="roundRect">
            <a:avLst>
              <a:gd name="adj" fmla="val 14781960"/>
            </a:avLst>
          </a:prstGeom>
          <a:solidFill>
            <a:srgbClr val="2150FE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26491" y="5201126"/>
            <a:ext cx="278368" cy="27836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856470" y="5855732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Frozen Encoders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9856470" y="6301621"/>
            <a:ext cx="3846076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Only the bridge is trained; CLIP and mBART remain frozen.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871" y="728901"/>
            <a:ext cx="5509379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Enhancements of SAB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3871" y="1676876"/>
            <a:ext cx="770905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Supervised Attention Bridge (SAB) addresses limitations through several key modifications.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3871" y="2563535"/>
            <a:ext cx="819983" cy="1509117"/>
          </a:xfrm>
          <a:prstGeom prst="roundRect">
            <a:avLst>
              <a:gd name="adj" fmla="val 360006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6460093" y="3125867"/>
            <a:ext cx="307419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228761" y="2768441"/>
            <a:ext cx="260937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Multi-layer Transformer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228761" y="3211711"/>
            <a:ext cx="668416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Replaces linear projection with a multi-layer transformer encoder for explicit modeling of visual token dependencies.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03871" y="4277558"/>
            <a:ext cx="819983" cy="1509117"/>
          </a:xfrm>
          <a:prstGeom prst="roundRect">
            <a:avLst>
              <a:gd name="adj" fmla="val 360006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6460093" y="4839891"/>
            <a:ext cx="307419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228761" y="4482465"/>
            <a:ext cx="3141107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Learnable Query Embeddings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228761" y="4925735"/>
            <a:ext cx="668416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Functions as semantic anchors, selectively aggregating information from CLIP patch tokens.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3871" y="5991582"/>
            <a:ext cx="819983" cy="1509117"/>
          </a:xfrm>
          <a:prstGeom prst="roundRect">
            <a:avLst>
              <a:gd name="adj" fmla="val 360006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6460093" y="6553914"/>
            <a:ext cx="307419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228761" y="6196489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Supervised Training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7228761" y="6639758"/>
            <a:ext cx="668416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Undergoes end-to-end training on annotated image-caption pairs from MSCOCO, enforcing explicit visual-linguistic grounding.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421" y="548759"/>
            <a:ext cx="4988719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Training Protocol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8421" y="1571387"/>
            <a:ext cx="1323355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training protocol for MultiCapCLIP-SAB optimizes the attention bridge while preserving frozen encoder components.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4559618" y="2339459"/>
            <a:ext cx="22860" cy="5118021"/>
          </a:xfrm>
          <a:prstGeom prst="roundRect">
            <a:avLst>
              <a:gd name="adj" fmla="val 130938"/>
            </a:avLst>
          </a:prstGeom>
          <a:solidFill>
            <a:srgbClr val="D8D4D4"/>
          </a:solidFill>
          <a:ln/>
        </p:spPr>
      </p:sp>
      <p:sp>
        <p:nvSpPr>
          <p:cNvPr id="5" name="Shape 3"/>
          <p:cNvSpPr/>
          <p:nvPr/>
        </p:nvSpPr>
        <p:spPr>
          <a:xfrm>
            <a:off x="4194810" y="2552462"/>
            <a:ext cx="399098" cy="22860"/>
          </a:xfrm>
          <a:prstGeom prst="roundRect">
            <a:avLst>
              <a:gd name="adj" fmla="val 130938"/>
            </a:avLst>
          </a:prstGeom>
          <a:solidFill>
            <a:srgbClr val="D8D4D4"/>
          </a:solidFill>
          <a:ln/>
        </p:spPr>
      </p:sp>
      <p:sp>
        <p:nvSpPr>
          <p:cNvPr id="6" name="Shape 4"/>
          <p:cNvSpPr/>
          <p:nvPr/>
        </p:nvSpPr>
        <p:spPr>
          <a:xfrm>
            <a:off x="4496217" y="2489061"/>
            <a:ext cx="149662" cy="149662"/>
          </a:xfrm>
          <a:prstGeom prst="roundRect">
            <a:avLst>
              <a:gd name="adj" fmla="val 305488"/>
            </a:avLst>
          </a:prstGeom>
          <a:solidFill>
            <a:srgbClr val="2150FE"/>
          </a:solidFill>
          <a:ln/>
        </p:spPr>
      </p:sp>
      <p:sp>
        <p:nvSpPr>
          <p:cNvPr id="7" name="Text 5"/>
          <p:cNvSpPr/>
          <p:nvPr/>
        </p:nvSpPr>
        <p:spPr>
          <a:xfrm>
            <a:off x="1278493" y="2408039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Subset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698421" y="2919293"/>
            <a:ext cx="3074432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Curated subset of MSCOCO train2014 with English captions.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4548188" y="3749754"/>
            <a:ext cx="399098" cy="22860"/>
          </a:xfrm>
          <a:prstGeom prst="roundRect">
            <a:avLst>
              <a:gd name="adj" fmla="val 130938"/>
            </a:avLst>
          </a:prstGeom>
          <a:solidFill>
            <a:srgbClr val="D8D4D4"/>
          </a:solidFill>
          <a:ln/>
        </p:spPr>
      </p:sp>
      <p:sp>
        <p:nvSpPr>
          <p:cNvPr id="10" name="Shape 8"/>
          <p:cNvSpPr/>
          <p:nvPr/>
        </p:nvSpPr>
        <p:spPr>
          <a:xfrm>
            <a:off x="4496217" y="3686354"/>
            <a:ext cx="149662" cy="149662"/>
          </a:xfrm>
          <a:prstGeom prst="roundRect">
            <a:avLst>
              <a:gd name="adj" fmla="val 305488"/>
            </a:avLst>
          </a:prstGeom>
          <a:solidFill>
            <a:srgbClr val="2150FE"/>
          </a:solidFill>
          <a:ln/>
        </p:spPr>
      </p:sp>
      <p:sp>
        <p:nvSpPr>
          <p:cNvPr id="11" name="Text 9"/>
          <p:cNvSpPr/>
          <p:nvPr/>
        </p:nvSpPr>
        <p:spPr>
          <a:xfrm>
            <a:off x="5369243" y="3605332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Preprocessing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5369243" y="4116586"/>
            <a:ext cx="3074551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Images resized to 224x224, center cropped, and normalized. Text tokenized with mBART conventions.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4194810" y="4877633"/>
            <a:ext cx="399098" cy="22860"/>
          </a:xfrm>
          <a:prstGeom prst="roundRect">
            <a:avLst>
              <a:gd name="adj" fmla="val 130938"/>
            </a:avLst>
          </a:prstGeom>
          <a:solidFill>
            <a:srgbClr val="D8D4D4"/>
          </a:solidFill>
          <a:ln/>
        </p:spPr>
      </p:sp>
      <p:sp>
        <p:nvSpPr>
          <p:cNvPr id="14" name="Shape 12"/>
          <p:cNvSpPr/>
          <p:nvPr/>
        </p:nvSpPr>
        <p:spPr>
          <a:xfrm>
            <a:off x="4496217" y="4814233"/>
            <a:ext cx="149662" cy="149662"/>
          </a:xfrm>
          <a:prstGeom prst="roundRect">
            <a:avLst>
              <a:gd name="adj" fmla="val 305488"/>
            </a:avLst>
          </a:prstGeom>
          <a:solidFill>
            <a:srgbClr val="2150FE"/>
          </a:solidFill>
          <a:ln/>
        </p:spPr>
      </p:sp>
      <p:sp>
        <p:nvSpPr>
          <p:cNvPr id="15" name="Text 13"/>
          <p:cNvSpPr/>
          <p:nvPr/>
        </p:nvSpPr>
        <p:spPr>
          <a:xfrm>
            <a:off x="1278493" y="4733211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Training Epochs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698421" y="5244465"/>
            <a:ext cx="3074432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SAB trained for 8-12 epochs with a batch size of 32.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4548188" y="6005513"/>
            <a:ext cx="399098" cy="22860"/>
          </a:xfrm>
          <a:prstGeom prst="roundRect">
            <a:avLst>
              <a:gd name="adj" fmla="val 130938"/>
            </a:avLst>
          </a:prstGeom>
          <a:solidFill>
            <a:srgbClr val="D8D4D4"/>
          </a:solidFill>
          <a:ln/>
        </p:spPr>
      </p:sp>
      <p:sp>
        <p:nvSpPr>
          <p:cNvPr id="18" name="Shape 16"/>
          <p:cNvSpPr/>
          <p:nvPr/>
        </p:nvSpPr>
        <p:spPr>
          <a:xfrm>
            <a:off x="4496217" y="5942112"/>
            <a:ext cx="149662" cy="149662"/>
          </a:xfrm>
          <a:prstGeom prst="roundRect">
            <a:avLst>
              <a:gd name="adj" fmla="val 305488"/>
            </a:avLst>
          </a:prstGeom>
          <a:solidFill>
            <a:srgbClr val="2150FE"/>
          </a:solidFill>
          <a:ln/>
        </p:spPr>
      </p:sp>
      <p:sp>
        <p:nvSpPr>
          <p:cNvPr id="19" name="Text 17"/>
          <p:cNvSpPr/>
          <p:nvPr/>
        </p:nvSpPr>
        <p:spPr>
          <a:xfrm>
            <a:off x="5369243" y="5861090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Optimization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5369243" y="6372344"/>
            <a:ext cx="3074551" cy="957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AdamW optimizer with learning rate 1e-4, warmup, and gradient clipping.</a:t>
            </a:r>
            <a:endParaRPr lang="en-US" sz="1550" dirty="0"/>
          </a:p>
        </p:txBody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8141" y="2339459"/>
            <a:ext cx="5001339" cy="50013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8489"/>
            <a:ext cx="7548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Loss Function and Optimization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2974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Model training is governed by a cross-entropy loss function, ensuring accurate sequential prediction.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278386"/>
            <a:ext cx="7556421" cy="3702606"/>
          </a:xfrm>
          <a:prstGeom prst="roundRect">
            <a:avLst>
              <a:gd name="adj" fmla="val 919"/>
            </a:avLst>
          </a:prstGeom>
          <a:solidFill>
            <a:srgbClr val="F2EEEE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3278386"/>
            <a:ext cx="3778210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1020604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Cross-Entropy Loss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3995618"/>
            <a:ext cx="33245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Maximizes likelihood of ground-truth caption tokens given visual context.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572000" y="3278386"/>
            <a:ext cx="3778210" cy="2032754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0" name="Shape 7"/>
          <p:cNvSpPr/>
          <p:nvPr/>
        </p:nvSpPr>
        <p:spPr>
          <a:xfrm>
            <a:off x="4572000" y="3278386"/>
            <a:ext cx="30480" cy="2032754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1" name="Text 8"/>
          <p:cNvSpPr/>
          <p:nvPr/>
        </p:nvSpPr>
        <p:spPr>
          <a:xfrm>
            <a:off x="4798814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AdamW Optimizer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798814" y="3995618"/>
            <a:ext cx="33245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Combined with a linear warmup schedule and cosine annealing decay for robust training.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311140"/>
            <a:ext cx="7556421" cy="1669852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4" name="Shape 11"/>
          <p:cNvSpPr/>
          <p:nvPr/>
        </p:nvSpPr>
        <p:spPr>
          <a:xfrm>
            <a:off x="793790" y="5311140"/>
            <a:ext cx="7556421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5" name="Text 12"/>
          <p:cNvSpPr/>
          <p:nvPr/>
        </p:nvSpPr>
        <p:spPr>
          <a:xfrm>
            <a:off x="1020604" y="5537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Stable Convergence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20604" y="602837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Warmup prevents destabilization; cosine decay reduces learning rate for stable optimum.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6264235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Experimental Design &amp; Evaluation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 used two distinct datasets for training and evaluation.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3172" y="2032278"/>
            <a:ext cx="2190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Datasets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613172" y="2481262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Training: Stratified subset of MSCOCO train2014.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3172" y="2822972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Evaluation: Flickr30k test split for zero-shot generalization.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13172" y="3278505"/>
            <a:ext cx="2190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Preprocessing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613172" y="3727490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Images: CLIP normalization standards.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13172" y="4069199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Text: mBART tokenization specifications.</a:t>
            </a:r>
            <a:endParaRPr lang="en-US" sz="13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6537" y="2054185"/>
            <a:ext cx="6488311" cy="64883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218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Performance Metrics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87082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Model performance was assessed using established metrics for image captioning.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800" y="2858810"/>
            <a:ext cx="340162" cy="3401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8517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BLEU Scores (1-4)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34220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Measures precision of n-gram matches, capturing linguistic structures.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4528661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30906" y="45216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METEOR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1530906" y="50120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Incorporates synonymy, stemming, and word order for nuanced semantic assessment.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8800" y="6198513"/>
            <a:ext cx="340162" cy="34016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30906" y="6191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ROUGE-L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530906" y="668190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Evaluates longest common subsequence, emphasizing overall structural similarity.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134" y="545306"/>
            <a:ext cx="5097542" cy="619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Results &amp; Ablation Study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4134" y="1561624"/>
            <a:ext cx="1324213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MultiCapCLIP-SAB shows clear improvements in ROUGE-L and competitive BLEU scores.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94134" y="2324933"/>
            <a:ext cx="6379131" cy="4008239"/>
          </a:xfrm>
          <a:prstGeom prst="roundRect">
            <a:avLst>
              <a:gd name="adj" fmla="val 7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01754" y="2332553"/>
            <a:ext cx="6363176" cy="5704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00946" y="2459117"/>
            <a:ext cx="172045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BLEU-1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3025497" y="2459117"/>
            <a:ext cx="171664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0.473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5146238" y="2459117"/>
            <a:ext cx="172045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0.3404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01754" y="2902982"/>
            <a:ext cx="6363176" cy="5704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00946" y="3029545"/>
            <a:ext cx="172045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BLEU-2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3025497" y="3029545"/>
            <a:ext cx="171664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0.285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5146238" y="3029545"/>
            <a:ext cx="172045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0.1814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01754" y="3473410"/>
            <a:ext cx="6363176" cy="5704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00946" y="3599974"/>
            <a:ext cx="172045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BLEU-3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3025497" y="3599974"/>
            <a:ext cx="171664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0.177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5146238" y="3599974"/>
            <a:ext cx="172045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0.0890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01754" y="4043839"/>
            <a:ext cx="6363176" cy="5704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00946" y="4170402"/>
            <a:ext cx="172045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BLEU-4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3025497" y="4170402"/>
            <a:ext cx="171664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0.110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5146238" y="4170402"/>
            <a:ext cx="172045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0.0394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701754" y="4614267"/>
            <a:ext cx="6363176" cy="5704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00946" y="4740831"/>
            <a:ext cx="172045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METEOR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3025497" y="4740831"/>
            <a:ext cx="171664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0.139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5146238" y="4740831"/>
            <a:ext cx="172045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0.2030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701754" y="5184696"/>
            <a:ext cx="6363176" cy="5704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00946" y="5311259"/>
            <a:ext cx="172045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ROUGE-L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3025497" y="5311259"/>
            <a:ext cx="171664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0.307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5146238" y="5311259"/>
            <a:ext cx="172045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0.2669</a:t>
            </a:r>
            <a:endParaRPr lang="en-US" sz="1550" dirty="0"/>
          </a:p>
        </p:txBody>
      </p:sp>
      <p:sp>
        <p:nvSpPr>
          <p:cNvPr id="29" name="Shape 27"/>
          <p:cNvSpPr/>
          <p:nvPr/>
        </p:nvSpPr>
        <p:spPr>
          <a:xfrm>
            <a:off x="701754" y="5755124"/>
            <a:ext cx="6363176" cy="5704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00946" y="5881688"/>
            <a:ext cx="172045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CIDEr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3025497" y="5881688"/>
            <a:ext cx="171664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0.167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5146238" y="5881688"/>
            <a:ext cx="172045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0.0526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694134" y="6556177"/>
            <a:ext cx="6379131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BLEU scores decline due to limited training data, while METEOR improves significantly, reflecting stronger semantic grounding. ROUGE-L also shows structural gains.</a:t>
            </a:r>
            <a:endParaRPr lang="en-US" sz="1550" dirty="0"/>
          </a:p>
        </p:txBody>
      </p:sp>
      <p:sp>
        <p:nvSpPr>
          <p:cNvPr id="34" name="Text 32"/>
          <p:cNvSpPr/>
          <p:nvPr/>
        </p:nvSpPr>
        <p:spPr>
          <a:xfrm>
            <a:off x="7564755" y="2300168"/>
            <a:ext cx="2479119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Ablation Insights</a:t>
            </a:r>
            <a:endParaRPr lang="en-US" sz="1950" dirty="0"/>
          </a:p>
        </p:txBody>
      </p:sp>
      <p:sp>
        <p:nvSpPr>
          <p:cNvPr id="35" name="Text 33"/>
          <p:cNvSpPr/>
          <p:nvPr/>
        </p:nvSpPr>
        <p:spPr>
          <a:xfrm>
            <a:off x="7564755" y="2808208"/>
            <a:ext cx="637913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Query tokens are essential for detailed descriptions.</a:t>
            </a:r>
            <a:endParaRPr lang="en-US" sz="1550" dirty="0"/>
          </a:p>
        </p:txBody>
      </p:sp>
      <p:sp>
        <p:nvSpPr>
          <p:cNvPr id="36" name="Text 34"/>
          <p:cNvSpPr/>
          <p:nvPr/>
        </p:nvSpPr>
        <p:spPr>
          <a:xfrm>
            <a:off x="7564755" y="3194923"/>
            <a:ext cx="6379131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SAB outperforms a plain linear layer, capturing complex relationships.</a:t>
            </a:r>
            <a:endParaRPr lang="en-US" sz="1550" dirty="0"/>
          </a:p>
        </p:txBody>
      </p:sp>
      <p:sp>
        <p:nvSpPr>
          <p:cNvPr id="37" name="Text 35"/>
          <p:cNvSpPr/>
          <p:nvPr/>
        </p:nvSpPr>
        <p:spPr>
          <a:xfrm>
            <a:off x="7564755" y="3898940"/>
            <a:ext cx="6379131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Sufficient training epochs are crucial for stable cross-modal mapping.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7564755" y="4602956"/>
            <a:ext cx="6379131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Deeper SAB yields better-grounded captions, with increased computational cost.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2025-11-24T11:49:08Z</dcterms:created>
  <dcterms:modified xsi:type="dcterms:W3CDTF">2025-11-24T11:49:08Z</dcterms:modified>
</cp:coreProperties>
</file>